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351306-C4F4-4065-933C-01B17F6254A6}"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A1A0EA-DC67-4738-AC47-B47989EBEB1F}" type="slidenum">
              <a:rPr lang="en-US" smtClean="0"/>
              <a:t>‹#›</a:t>
            </a:fld>
            <a:endParaRPr lang="en-US"/>
          </a:p>
        </p:txBody>
      </p:sp>
    </p:spTree>
    <p:extLst>
      <p:ext uri="{BB962C8B-B14F-4D97-AF65-F5344CB8AC3E}">
        <p14:creationId xmlns:p14="http://schemas.microsoft.com/office/powerpoint/2010/main" val="1096507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351306-C4F4-4065-933C-01B17F6254A6}"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A1A0EA-DC67-4738-AC47-B47989EBEB1F}" type="slidenum">
              <a:rPr lang="en-US" smtClean="0"/>
              <a:t>‹#›</a:t>
            </a:fld>
            <a:endParaRPr lang="en-US"/>
          </a:p>
        </p:txBody>
      </p:sp>
    </p:spTree>
    <p:extLst>
      <p:ext uri="{BB962C8B-B14F-4D97-AF65-F5344CB8AC3E}">
        <p14:creationId xmlns:p14="http://schemas.microsoft.com/office/powerpoint/2010/main" val="2473058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351306-C4F4-4065-933C-01B17F6254A6}"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A1A0EA-DC67-4738-AC47-B47989EBEB1F}" type="slidenum">
              <a:rPr lang="en-US" smtClean="0"/>
              <a:t>‹#›</a:t>
            </a:fld>
            <a:endParaRPr lang="en-US"/>
          </a:p>
        </p:txBody>
      </p:sp>
    </p:spTree>
    <p:extLst>
      <p:ext uri="{BB962C8B-B14F-4D97-AF65-F5344CB8AC3E}">
        <p14:creationId xmlns:p14="http://schemas.microsoft.com/office/powerpoint/2010/main" val="426422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351306-C4F4-4065-933C-01B17F6254A6}"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A1A0EA-DC67-4738-AC47-B47989EBEB1F}" type="slidenum">
              <a:rPr lang="en-US" smtClean="0"/>
              <a:t>‹#›</a:t>
            </a:fld>
            <a:endParaRPr lang="en-US"/>
          </a:p>
        </p:txBody>
      </p:sp>
    </p:spTree>
    <p:extLst>
      <p:ext uri="{BB962C8B-B14F-4D97-AF65-F5344CB8AC3E}">
        <p14:creationId xmlns:p14="http://schemas.microsoft.com/office/powerpoint/2010/main" val="1664290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351306-C4F4-4065-933C-01B17F6254A6}" type="datetimeFigureOut">
              <a:rPr lang="en-US" smtClean="0"/>
              <a:t>10/31/2018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A1A0EA-DC67-4738-AC47-B47989EBEB1F}" type="slidenum">
              <a:rPr lang="en-US" smtClean="0"/>
              <a:t>‹#›</a:t>
            </a:fld>
            <a:endParaRPr lang="en-US"/>
          </a:p>
        </p:txBody>
      </p:sp>
    </p:spTree>
    <p:extLst>
      <p:ext uri="{BB962C8B-B14F-4D97-AF65-F5344CB8AC3E}">
        <p14:creationId xmlns:p14="http://schemas.microsoft.com/office/powerpoint/2010/main" val="750143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4351306-C4F4-4065-933C-01B17F6254A6}" type="datetimeFigureOut">
              <a:rPr lang="en-US" smtClean="0"/>
              <a:t>10/31/2018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A1A0EA-DC67-4738-AC47-B47989EBEB1F}" type="slidenum">
              <a:rPr lang="en-US" smtClean="0"/>
              <a:t>‹#›</a:t>
            </a:fld>
            <a:endParaRPr lang="en-US"/>
          </a:p>
        </p:txBody>
      </p:sp>
    </p:spTree>
    <p:extLst>
      <p:ext uri="{BB962C8B-B14F-4D97-AF65-F5344CB8AC3E}">
        <p14:creationId xmlns:p14="http://schemas.microsoft.com/office/powerpoint/2010/main" val="2617936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351306-C4F4-4065-933C-01B17F6254A6}" type="datetimeFigureOut">
              <a:rPr lang="en-US" smtClean="0"/>
              <a:t>10/31/2018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A1A0EA-DC67-4738-AC47-B47989EBEB1F}" type="slidenum">
              <a:rPr lang="en-US" smtClean="0"/>
              <a:t>‹#›</a:t>
            </a:fld>
            <a:endParaRPr lang="en-US"/>
          </a:p>
        </p:txBody>
      </p:sp>
    </p:spTree>
    <p:extLst>
      <p:ext uri="{BB962C8B-B14F-4D97-AF65-F5344CB8AC3E}">
        <p14:creationId xmlns:p14="http://schemas.microsoft.com/office/powerpoint/2010/main" val="3276337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4351306-C4F4-4065-933C-01B17F6254A6}" type="datetimeFigureOut">
              <a:rPr lang="en-US" smtClean="0"/>
              <a:t>10/31/2018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A1A0EA-DC67-4738-AC47-B47989EBEB1F}" type="slidenum">
              <a:rPr lang="en-US" smtClean="0"/>
              <a:t>‹#›</a:t>
            </a:fld>
            <a:endParaRPr lang="en-US"/>
          </a:p>
        </p:txBody>
      </p:sp>
    </p:spTree>
    <p:extLst>
      <p:ext uri="{BB962C8B-B14F-4D97-AF65-F5344CB8AC3E}">
        <p14:creationId xmlns:p14="http://schemas.microsoft.com/office/powerpoint/2010/main" val="2357200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351306-C4F4-4065-933C-01B17F6254A6}" type="datetimeFigureOut">
              <a:rPr lang="en-US" smtClean="0"/>
              <a:t>10/31/2018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A1A0EA-DC67-4738-AC47-B47989EBEB1F}" type="slidenum">
              <a:rPr lang="en-US" smtClean="0"/>
              <a:t>‹#›</a:t>
            </a:fld>
            <a:endParaRPr lang="en-US"/>
          </a:p>
        </p:txBody>
      </p:sp>
    </p:spTree>
    <p:extLst>
      <p:ext uri="{BB962C8B-B14F-4D97-AF65-F5344CB8AC3E}">
        <p14:creationId xmlns:p14="http://schemas.microsoft.com/office/powerpoint/2010/main" val="4149592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351306-C4F4-4065-933C-01B17F6254A6}" type="datetimeFigureOut">
              <a:rPr lang="en-US" smtClean="0"/>
              <a:t>10/31/2018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A1A0EA-DC67-4738-AC47-B47989EBEB1F}" type="slidenum">
              <a:rPr lang="en-US" smtClean="0"/>
              <a:t>‹#›</a:t>
            </a:fld>
            <a:endParaRPr lang="en-US"/>
          </a:p>
        </p:txBody>
      </p:sp>
    </p:spTree>
    <p:extLst>
      <p:ext uri="{BB962C8B-B14F-4D97-AF65-F5344CB8AC3E}">
        <p14:creationId xmlns:p14="http://schemas.microsoft.com/office/powerpoint/2010/main" val="40309624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351306-C4F4-4065-933C-01B17F6254A6}" type="datetimeFigureOut">
              <a:rPr lang="en-US" smtClean="0"/>
              <a:t>10/31/2018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A1A0EA-DC67-4738-AC47-B47989EBEB1F}" type="slidenum">
              <a:rPr lang="en-US" smtClean="0"/>
              <a:t>‹#›</a:t>
            </a:fld>
            <a:endParaRPr lang="en-US"/>
          </a:p>
        </p:txBody>
      </p:sp>
    </p:spTree>
    <p:extLst>
      <p:ext uri="{BB962C8B-B14F-4D97-AF65-F5344CB8AC3E}">
        <p14:creationId xmlns:p14="http://schemas.microsoft.com/office/powerpoint/2010/main" val="3786585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351306-C4F4-4065-933C-01B17F6254A6}" type="datetimeFigureOut">
              <a:rPr lang="en-US" smtClean="0"/>
              <a:t>10/31/2018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A1A0EA-DC67-4738-AC47-B47989EBEB1F}" type="slidenum">
              <a:rPr lang="en-US" smtClean="0"/>
              <a:t>‹#›</a:t>
            </a:fld>
            <a:endParaRPr lang="en-US"/>
          </a:p>
        </p:txBody>
      </p:sp>
    </p:spTree>
    <p:extLst>
      <p:ext uri="{BB962C8B-B14F-4D97-AF65-F5344CB8AC3E}">
        <p14:creationId xmlns:p14="http://schemas.microsoft.com/office/powerpoint/2010/main" val="485327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6000" dirty="0"/>
              <a:t>Policy Formulation</a:t>
            </a:r>
            <a:br>
              <a:rPr lang="en-US" sz="6000" dirty="0"/>
            </a:br>
            <a:endParaRPr lang="en-US" sz="6000" dirty="0"/>
          </a:p>
        </p:txBody>
      </p:sp>
      <p:sp>
        <p:nvSpPr>
          <p:cNvPr id="3" name="Subtitle 2"/>
          <p:cNvSpPr>
            <a:spLocks noGrp="1"/>
          </p:cNvSpPr>
          <p:nvPr>
            <p:ph type="subTitle" idx="1"/>
          </p:nvPr>
        </p:nvSpPr>
        <p:spPr/>
        <p:style>
          <a:lnRef idx="1">
            <a:schemeClr val="accent5"/>
          </a:lnRef>
          <a:fillRef idx="3">
            <a:schemeClr val="accent5"/>
          </a:fillRef>
          <a:effectRef idx="2">
            <a:schemeClr val="accent5"/>
          </a:effectRef>
          <a:fontRef idx="minor">
            <a:schemeClr val="lt1"/>
          </a:fontRef>
        </p:style>
        <p:txBody>
          <a:bodyPr/>
          <a:lstStyle/>
          <a:p>
            <a:pPr algn="r"/>
            <a:r>
              <a:rPr lang="en-US" dirty="0" smtClean="0">
                <a:solidFill>
                  <a:srgbClr val="C00000"/>
                </a:solidFill>
              </a:rPr>
              <a:t>Dr. </a:t>
            </a:r>
            <a:r>
              <a:rPr lang="en-US" dirty="0" smtClean="0">
                <a:solidFill>
                  <a:srgbClr val="C00000"/>
                </a:solidFill>
              </a:rPr>
              <a:t>Tahir Nadeem</a:t>
            </a:r>
            <a:endParaRPr lang="en-US" dirty="0">
              <a:solidFill>
                <a:srgbClr val="C00000"/>
              </a:solidFill>
            </a:endParaRPr>
          </a:p>
        </p:txBody>
      </p:sp>
    </p:spTree>
    <p:extLst>
      <p:ext uri="{BB962C8B-B14F-4D97-AF65-F5344CB8AC3E}">
        <p14:creationId xmlns:p14="http://schemas.microsoft.com/office/powerpoint/2010/main" val="38907724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dirty="0" smtClean="0"/>
              <a:t>Process of Policy Formulation</a:t>
            </a:r>
            <a:endParaRPr lang="en-US" sz="2400" dirty="0"/>
          </a:p>
        </p:txBody>
      </p:sp>
      <p:sp>
        <p:nvSpPr>
          <p:cNvPr id="3" name="Content Placeholder 2"/>
          <p:cNvSpPr>
            <a:spLocks noGrp="1"/>
          </p:cNvSpPr>
          <p:nvPr>
            <p:ph idx="1"/>
          </p:nvPr>
        </p:nvSpPr>
        <p:spPr>
          <a:xfrm>
            <a:off x="457200" y="914400"/>
            <a:ext cx="8229600" cy="5211763"/>
          </a:xfrm>
        </p:spPr>
        <p:txBody>
          <a:bodyPr>
            <a:normAutofit fontScale="70000" lnSpcReduction="20000"/>
          </a:bodyPr>
          <a:lstStyle/>
          <a:p>
            <a:pPr lvl="0">
              <a:spcBef>
                <a:spcPts val="0"/>
              </a:spcBef>
              <a:buFont typeface="Wingdings"/>
              <a:buChar char=""/>
              <a:tabLst>
                <a:tab pos="457200" algn="l"/>
              </a:tabLst>
            </a:pPr>
            <a:endParaRPr lang="en-US" dirty="0" smtClean="0">
              <a:effectLst/>
              <a:latin typeface="Times New Roman"/>
              <a:ea typeface="Times New Roman"/>
            </a:endParaRPr>
          </a:p>
          <a:p>
            <a:pPr lvl="0">
              <a:spcBef>
                <a:spcPts val="0"/>
              </a:spcBef>
              <a:buFont typeface="Wingdings"/>
              <a:buChar char=""/>
              <a:tabLst>
                <a:tab pos="457200" algn="l"/>
              </a:tabLst>
            </a:pPr>
            <a:endParaRPr lang="en-US" dirty="0">
              <a:latin typeface="Times New Roman"/>
              <a:ea typeface="Times New Roman"/>
            </a:endParaRPr>
          </a:p>
          <a:p>
            <a:pPr lvl="0">
              <a:spcBef>
                <a:spcPts val="0"/>
              </a:spcBef>
              <a:buFont typeface="Wingdings"/>
              <a:buChar char=""/>
              <a:tabLst>
                <a:tab pos="457200" algn="l"/>
              </a:tabLst>
            </a:pPr>
            <a:r>
              <a:rPr lang="en-US" dirty="0" smtClean="0">
                <a:effectLst/>
                <a:latin typeface="Times New Roman"/>
                <a:ea typeface="Times New Roman"/>
              </a:rPr>
              <a:t>Collection and processing of data :- basic vs. derived, qualitative us. Quantitative, stock us. Flow</a:t>
            </a:r>
          </a:p>
          <a:p>
            <a:pPr lvl="0">
              <a:spcBef>
                <a:spcPts val="0"/>
              </a:spcBef>
              <a:buFont typeface="Wingdings"/>
              <a:buChar char=""/>
              <a:tabLst>
                <a:tab pos="457200" algn="l"/>
              </a:tabLst>
            </a:pPr>
            <a:r>
              <a:rPr lang="en-US" dirty="0" smtClean="0">
                <a:effectLst/>
                <a:latin typeface="Times New Roman"/>
                <a:ea typeface="Times New Roman"/>
              </a:rPr>
              <a:t>Diagnosis :- “It leads to the identification of weaknesses and shortfalls in nature, magnitude, quality, organization and level of performance of the national education activities</a:t>
            </a:r>
          </a:p>
          <a:p>
            <a:pPr lvl="0">
              <a:spcBef>
                <a:spcPts val="0"/>
              </a:spcBef>
              <a:buFont typeface="Wingdings"/>
              <a:buChar char=""/>
              <a:tabLst>
                <a:tab pos="457200" algn="l"/>
              </a:tabLst>
            </a:pPr>
            <a:r>
              <a:rPr lang="en-US" dirty="0" smtClean="0">
                <a:effectLst/>
                <a:latin typeface="Times New Roman"/>
                <a:ea typeface="Times New Roman"/>
              </a:rPr>
              <a:t>Criteria for diagnosis </a:t>
            </a:r>
          </a:p>
          <a:p>
            <a:pPr lvl="0">
              <a:spcBef>
                <a:spcPts val="0"/>
              </a:spcBef>
              <a:buFont typeface="Wingdings"/>
              <a:buChar char=""/>
              <a:tabLst>
                <a:tab pos="457200" algn="l"/>
              </a:tabLst>
            </a:pPr>
            <a:r>
              <a:rPr lang="en-US" dirty="0" smtClean="0">
                <a:effectLst/>
                <a:latin typeface="Times New Roman"/>
                <a:ea typeface="Times New Roman"/>
              </a:rPr>
              <a:t>Relevance: the diagnosis seeks to determine whether and how far the education system is relevant to national and social aspiration</a:t>
            </a:r>
          </a:p>
          <a:p>
            <a:pPr lvl="0">
              <a:spcBef>
                <a:spcPts val="0"/>
              </a:spcBef>
              <a:buFont typeface="Wingdings"/>
              <a:buChar char=""/>
              <a:tabLst>
                <a:tab pos="457200" algn="l"/>
              </a:tabLst>
            </a:pPr>
            <a:r>
              <a:rPr lang="en-US" dirty="0" smtClean="0">
                <a:effectLst/>
                <a:latin typeface="Times New Roman"/>
                <a:ea typeface="Times New Roman"/>
              </a:rPr>
              <a:t>Effectiveness: Effectiveness in achieving national objectives in full.</a:t>
            </a:r>
          </a:p>
          <a:p>
            <a:pPr lvl="0">
              <a:spcBef>
                <a:spcPts val="0"/>
              </a:spcBef>
              <a:buFont typeface="Wingdings"/>
              <a:buChar char=""/>
              <a:tabLst>
                <a:tab pos="457200" algn="l"/>
              </a:tabLst>
            </a:pPr>
            <a:r>
              <a:rPr lang="en-US" dirty="0" smtClean="0">
                <a:effectLst/>
                <a:latin typeface="Times New Roman"/>
                <a:ea typeface="Times New Roman"/>
              </a:rPr>
              <a:t>Efficiency: Efficiency in the best use of resources to achieve maximum results.</a:t>
            </a:r>
          </a:p>
          <a:p>
            <a:pPr lvl="0">
              <a:spcBef>
                <a:spcPts val="0"/>
              </a:spcBef>
              <a:buFont typeface="Wingdings"/>
              <a:buChar char=""/>
              <a:tabLst>
                <a:tab pos="457200" algn="l"/>
              </a:tabLst>
            </a:pPr>
            <a:r>
              <a:rPr lang="en-US" dirty="0" smtClean="0">
                <a:effectLst/>
                <a:latin typeface="Times New Roman"/>
                <a:ea typeface="Times New Roman"/>
              </a:rPr>
              <a:t>Reflection of defects and deficiencies </a:t>
            </a:r>
          </a:p>
          <a:p>
            <a:pPr lvl="0">
              <a:spcBef>
                <a:spcPts val="0"/>
              </a:spcBef>
              <a:buFont typeface="Wingdings"/>
              <a:buChar char=""/>
              <a:tabLst>
                <a:tab pos="457200" algn="l"/>
              </a:tabLst>
            </a:pPr>
            <a:r>
              <a:rPr lang="en-US" dirty="0" smtClean="0">
                <a:effectLst/>
                <a:latin typeface="Times New Roman"/>
                <a:ea typeface="Times New Roman"/>
              </a:rPr>
              <a:t>Thumb-nail calculations:- i) Narrow down or re-interpret the objectives or ii) spell out alternative ways and means of accomplishing objectives or iii) both</a:t>
            </a:r>
          </a:p>
          <a:p>
            <a:pPr lvl="0">
              <a:spcBef>
                <a:spcPts val="0"/>
              </a:spcBef>
              <a:buFont typeface="Wingdings"/>
              <a:buChar char=""/>
              <a:tabLst>
                <a:tab pos="457200" algn="l"/>
              </a:tabLst>
            </a:pPr>
            <a:r>
              <a:rPr lang="en-US" dirty="0" smtClean="0">
                <a:effectLst/>
                <a:latin typeface="Times New Roman"/>
                <a:ea typeface="Times New Roman"/>
              </a:rPr>
              <a:t>Final draft of objectives</a:t>
            </a:r>
          </a:p>
          <a:p>
            <a:pPr marL="0" marR="0" indent="0">
              <a:spcBef>
                <a:spcPts val="0"/>
              </a:spcBef>
              <a:spcAft>
                <a:spcPts val="0"/>
              </a:spcAft>
              <a:buNone/>
            </a:pPr>
            <a:r>
              <a:rPr lang="en-US" dirty="0" smtClean="0">
                <a:effectLst/>
                <a:latin typeface="Times New Roman"/>
                <a:ea typeface="Times New Roman"/>
              </a:rPr>
              <a:t> </a:t>
            </a:r>
          </a:p>
          <a:p>
            <a:endParaRPr lang="en-US" dirty="0"/>
          </a:p>
        </p:txBody>
      </p:sp>
    </p:spTree>
    <p:extLst>
      <p:ext uri="{BB962C8B-B14F-4D97-AF65-F5344CB8AC3E}">
        <p14:creationId xmlns:p14="http://schemas.microsoft.com/office/powerpoint/2010/main" val="35727515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dirty="0" smtClean="0"/>
              <a:t>Constraints in Policy Formulation </a:t>
            </a:r>
            <a:endParaRPr lang="en-US" sz="2800" dirty="0"/>
          </a:p>
        </p:txBody>
      </p:sp>
      <p:sp>
        <p:nvSpPr>
          <p:cNvPr id="3" name="Content Placeholder 2"/>
          <p:cNvSpPr>
            <a:spLocks noGrp="1"/>
          </p:cNvSpPr>
          <p:nvPr>
            <p:ph idx="1"/>
          </p:nvPr>
        </p:nvSpPr>
        <p:spPr>
          <a:solidFill>
            <a:schemeClr val="bg2">
              <a:lumMod val="90000"/>
            </a:schemeClr>
          </a:solidFill>
        </p:spPr>
        <p:txBody>
          <a:bodyPr/>
          <a:lstStyle/>
          <a:p>
            <a:pPr lvl="0">
              <a:buFont typeface="Wingdings" pitchFamily="2" charset="2"/>
              <a:buChar char="v"/>
            </a:pPr>
            <a:r>
              <a:rPr lang="en-US" dirty="0"/>
              <a:t>Time:- preparation, public opinion approval implementation</a:t>
            </a:r>
          </a:p>
          <a:p>
            <a:pPr lvl="0">
              <a:buFont typeface="Wingdings" pitchFamily="2" charset="2"/>
              <a:buChar char="v"/>
            </a:pPr>
            <a:r>
              <a:rPr lang="en-US" dirty="0"/>
              <a:t>Resources:- financial, human, technical natural, material </a:t>
            </a:r>
          </a:p>
          <a:p>
            <a:pPr lvl="0">
              <a:buFont typeface="Wingdings" pitchFamily="2" charset="2"/>
              <a:buChar char="v"/>
            </a:pPr>
            <a:r>
              <a:rPr lang="en-US" dirty="0"/>
              <a:t>Operational barriers :- legal, organizational procedure, informational methodological </a:t>
            </a:r>
          </a:p>
          <a:p>
            <a:pPr lvl="0">
              <a:buFont typeface="Wingdings" pitchFamily="2" charset="2"/>
              <a:buChar char="v"/>
            </a:pPr>
            <a:r>
              <a:rPr lang="en-US" dirty="0"/>
              <a:t>Absorption capacity:-</a:t>
            </a:r>
          </a:p>
          <a:p>
            <a:pPr lvl="0">
              <a:buFont typeface="Wingdings" pitchFamily="2" charset="2"/>
              <a:buChar char="v"/>
            </a:pPr>
            <a:r>
              <a:rPr lang="en-US" dirty="0"/>
              <a:t>Resistance to change</a:t>
            </a:r>
          </a:p>
          <a:p>
            <a:pPr>
              <a:buFont typeface="Wingdings" pitchFamily="2" charset="2"/>
              <a:buChar char="v"/>
            </a:pPr>
            <a:endParaRPr lang="en-US" dirty="0"/>
          </a:p>
        </p:txBody>
      </p:sp>
    </p:spTree>
    <p:extLst>
      <p:ext uri="{BB962C8B-B14F-4D97-AF65-F5344CB8AC3E}">
        <p14:creationId xmlns:p14="http://schemas.microsoft.com/office/powerpoint/2010/main" val="22681202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600" dirty="0"/>
              <a:t>Challenges and issues</a:t>
            </a:r>
            <a:br>
              <a:rPr lang="en-US" sz="3600" dirty="0"/>
            </a:br>
            <a:endParaRPr lang="en-US" sz="3600" dirty="0"/>
          </a:p>
        </p:txBody>
      </p:sp>
      <p:sp>
        <p:nvSpPr>
          <p:cNvPr id="3" name="Content Placeholder 2"/>
          <p:cNvSpPr>
            <a:spLocks noGrp="1"/>
          </p:cNvSpPr>
          <p:nvPr>
            <p:ph idx="1"/>
          </p:nvPr>
        </p:nvSpPr>
        <p:spPr>
          <a:solidFill>
            <a:schemeClr val="accent6">
              <a:lumMod val="20000"/>
              <a:lumOff val="80000"/>
            </a:schemeClr>
          </a:solidFill>
        </p:spPr>
        <p:txBody>
          <a:bodyPr/>
          <a:lstStyle/>
          <a:p>
            <a:pPr lvl="0"/>
            <a:r>
              <a:rPr lang="en-US" dirty="0"/>
              <a:t>Political instability </a:t>
            </a:r>
          </a:p>
          <a:p>
            <a:pPr lvl="0"/>
            <a:r>
              <a:rPr lang="en-US" dirty="0"/>
              <a:t>Consistency</a:t>
            </a:r>
          </a:p>
          <a:p>
            <a:pPr lvl="0"/>
            <a:r>
              <a:rPr lang="en-US" dirty="0"/>
              <a:t>Centralized Process</a:t>
            </a:r>
          </a:p>
          <a:p>
            <a:pPr lvl="0"/>
            <a:r>
              <a:rPr lang="en-US" dirty="0"/>
              <a:t>Economic Growth</a:t>
            </a:r>
          </a:p>
          <a:p>
            <a:pPr lvl="0"/>
            <a:r>
              <a:rPr lang="en-US" dirty="0"/>
              <a:t>National Consensus</a:t>
            </a:r>
          </a:p>
          <a:p>
            <a:pPr lvl="0"/>
            <a:r>
              <a:rPr lang="en-US" dirty="0"/>
              <a:t>Infrastructure</a:t>
            </a:r>
          </a:p>
          <a:p>
            <a:pPr lvl="0"/>
            <a:r>
              <a:rPr lang="en-US" dirty="0"/>
              <a:t>Vested Interests</a:t>
            </a:r>
          </a:p>
          <a:p>
            <a:endParaRPr lang="en-US" dirty="0"/>
          </a:p>
        </p:txBody>
      </p:sp>
    </p:spTree>
    <p:extLst>
      <p:ext uri="{BB962C8B-B14F-4D97-AF65-F5344CB8AC3E}">
        <p14:creationId xmlns:p14="http://schemas.microsoft.com/office/powerpoint/2010/main" val="39254282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4900" y="828675"/>
            <a:ext cx="6934200" cy="520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36857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447800"/>
            <a:ext cx="7772400" cy="3539430"/>
          </a:xfrm>
          <a:prstGeom prst="rect">
            <a:avLst/>
          </a:prstGeom>
          <a:ln/>
        </p:spPr>
        <p:style>
          <a:lnRef idx="1">
            <a:schemeClr val="dk1"/>
          </a:lnRef>
          <a:fillRef idx="2">
            <a:schemeClr val="dk1"/>
          </a:fillRef>
          <a:effectRef idx="1">
            <a:schemeClr val="dk1"/>
          </a:effectRef>
          <a:fontRef idx="minor">
            <a:schemeClr val="dk1"/>
          </a:fontRef>
        </p:style>
        <p:txBody>
          <a:bodyPr wrap="square">
            <a:spAutoFit/>
          </a:bodyPr>
          <a:lstStyle/>
          <a:p>
            <a:pPr algn="just"/>
            <a:r>
              <a:rPr lang="en-US" sz="2800" dirty="0"/>
              <a:t>Policy formulation is basically political function. Educational objectives and general guidelines to accomplish these objectives are </a:t>
            </a:r>
            <a:r>
              <a:rPr lang="en-US" sz="2800" dirty="0" smtClean="0"/>
              <a:t>framed. </a:t>
            </a:r>
          </a:p>
          <a:p>
            <a:pPr algn="just"/>
            <a:r>
              <a:rPr lang="en-US" sz="2800" dirty="0" smtClean="0"/>
              <a:t>Although </a:t>
            </a:r>
            <a:r>
              <a:rPr lang="en-US" sz="2800" dirty="0"/>
              <a:t>it’s a political function the educational planner and other technical staff still has a role to play. The educational planner is expected to play the key role of a technical advisor to such authorities. His function, therefore, is twofold:-</a:t>
            </a:r>
          </a:p>
        </p:txBody>
      </p:sp>
    </p:spTree>
    <p:extLst>
      <p:ext uri="{BB962C8B-B14F-4D97-AF65-F5344CB8AC3E}">
        <p14:creationId xmlns:p14="http://schemas.microsoft.com/office/powerpoint/2010/main" val="2066441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990600"/>
            <a:ext cx="7696200" cy="5816977"/>
          </a:xfrm>
          <a:prstGeom prst="rect">
            <a:avLst/>
          </a:prstGeom>
          <a:solidFill>
            <a:schemeClr val="accent6">
              <a:lumMod val="40000"/>
              <a:lumOff val="60000"/>
            </a:schemeClr>
          </a:solidFill>
          <a:ln>
            <a:solidFill>
              <a:schemeClr val="accent1"/>
            </a:solidFill>
          </a:ln>
        </p:spPr>
        <p:txBody>
          <a:bodyPr wrap="square">
            <a:spAutoFit/>
          </a:bodyPr>
          <a:lstStyle/>
          <a:p>
            <a:pPr lvl="0"/>
            <a:r>
              <a:rPr lang="en-US" sz="3600" b="1" dirty="0" smtClean="0"/>
              <a:t>Role of Planner in Policy Formulation</a:t>
            </a:r>
            <a:endParaRPr lang="en-US" sz="2400" b="1" dirty="0" smtClean="0"/>
          </a:p>
          <a:p>
            <a:pPr marL="514350" lvl="0" indent="-514350">
              <a:buFont typeface="+mj-lt"/>
              <a:buAutoNum type="arabicPeriod"/>
            </a:pPr>
            <a:r>
              <a:rPr lang="en-US" sz="2800" dirty="0" smtClean="0"/>
              <a:t>He </a:t>
            </a:r>
            <a:r>
              <a:rPr lang="en-US" sz="2800" dirty="0"/>
              <a:t>has to analyze the objectives with appropriate recourse to thumb-nail calculations and present a concise picture of the implications of each objective. In this, he would indicate the magnitude of the constraints in relation to men, materials and money.</a:t>
            </a:r>
          </a:p>
          <a:p>
            <a:pPr marL="514350" lvl="0" indent="-514350">
              <a:buFont typeface="+mj-lt"/>
              <a:buAutoNum type="arabicPeriod"/>
            </a:pPr>
            <a:r>
              <a:rPr lang="en-US" sz="2800" dirty="0"/>
              <a:t>He would present alternative methods of achieving as much of the objectives as possible for consideration by political authorities. Each alternative would also be analyzed to show its needs in men, materials and money.</a:t>
            </a:r>
          </a:p>
          <a:p>
            <a:pPr marL="514350" indent="-514350">
              <a:buFont typeface="+mj-lt"/>
              <a:buAutoNum type="arabicPeriod"/>
            </a:pPr>
            <a:endParaRPr lang="en-US" sz="2800" dirty="0"/>
          </a:p>
        </p:txBody>
      </p:sp>
    </p:spTree>
    <p:extLst>
      <p:ext uri="{BB962C8B-B14F-4D97-AF65-F5344CB8AC3E}">
        <p14:creationId xmlns:p14="http://schemas.microsoft.com/office/powerpoint/2010/main" val="28427131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marR="0" algn="l">
              <a:spcBef>
                <a:spcPts val="0"/>
              </a:spcBef>
              <a:spcAft>
                <a:spcPts val="0"/>
              </a:spcAft>
            </a:pPr>
            <a:r>
              <a:rPr lang="en-US" sz="4000" dirty="0" smtClean="0">
                <a:effectLst/>
                <a:latin typeface="Times New Roman"/>
                <a:ea typeface="Times New Roman"/>
              </a:rPr>
              <a:t> </a:t>
            </a:r>
            <a:r>
              <a:rPr lang="en-US" sz="4800" b="1" dirty="0" smtClean="0">
                <a:effectLst/>
                <a:latin typeface="Times New Roman"/>
                <a:ea typeface="Times New Roman"/>
              </a:rPr>
              <a:t>Definition</a:t>
            </a:r>
            <a:r>
              <a:rPr lang="en-US" sz="4000" b="1" dirty="0" smtClean="0">
                <a:effectLst/>
                <a:latin typeface="Times New Roman"/>
                <a:ea typeface="Times New Roman"/>
              </a:rPr>
              <a:t> </a:t>
            </a:r>
            <a:r>
              <a:rPr lang="en-US" sz="4000" dirty="0" smtClean="0">
                <a:effectLst/>
                <a:latin typeface="Times New Roman"/>
                <a:ea typeface="Times New Roman"/>
              </a:rPr>
              <a:t> </a:t>
            </a:r>
            <a:br>
              <a:rPr lang="en-US" sz="4000" dirty="0" smtClean="0">
                <a:effectLst/>
                <a:latin typeface="Times New Roman"/>
                <a:ea typeface="Times New Roman"/>
              </a:rPr>
            </a:br>
            <a:r>
              <a:rPr lang="en-US" sz="2200" b="1" dirty="0" smtClean="0">
                <a:effectLst/>
                <a:latin typeface="Times New Roman"/>
                <a:ea typeface="Times New Roman"/>
              </a:rPr>
              <a:t>SL. </a:t>
            </a:r>
            <a:r>
              <a:rPr lang="en-US" sz="2200" b="1" dirty="0" err="1" smtClean="0">
                <a:effectLst/>
                <a:latin typeface="Times New Roman"/>
                <a:ea typeface="Times New Roman"/>
              </a:rPr>
              <a:t>Goel</a:t>
            </a:r>
            <a:r>
              <a:rPr lang="en-US" sz="2200" b="1" dirty="0" smtClean="0">
                <a:effectLst/>
                <a:latin typeface="Times New Roman"/>
                <a:ea typeface="Times New Roman"/>
              </a:rPr>
              <a:t> &amp; A. </a:t>
            </a:r>
            <a:r>
              <a:rPr lang="en-US" sz="2200" b="1" dirty="0" err="1" smtClean="0">
                <a:effectLst/>
                <a:latin typeface="Times New Roman"/>
                <a:ea typeface="Times New Roman"/>
              </a:rPr>
              <a:t>Goel</a:t>
            </a:r>
            <a:r>
              <a:rPr lang="en-US" sz="2200" b="1" dirty="0" smtClean="0">
                <a:effectLst/>
                <a:latin typeface="Times New Roman"/>
                <a:ea typeface="Times New Roman"/>
              </a:rPr>
              <a:t> (1994)</a:t>
            </a:r>
            <a:endParaRPr lang="en-US" sz="2200" dirty="0"/>
          </a:p>
        </p:txBody>
      </p:sp>
      <p:sp>
        <p:nvSpPr>
          <p:cNvPr id="3" name="Content Placeholder 2"/>
          <p:cNvSpPr>
            <a:spLocks noGrp="1"/>
          </p:cNvSpPr>
          <p:nvPr>
            <p:ph idx="1"/>
          </p:nvPr>
        </p:nvSpPr>
        <p:spPr>
          <a:solidFill>
            <a:schemeClr val="bg2"/>
          </a:solidFill>
        </p:spPr>
        <p:txBody>
          <a:bodyPr/>
          <a:lstStyle/>
          <a:p>
            <a:pPr marL="0" indent="0">
              <a:buNone/>
            </a:pPr>
            <a:r>
              <a:rPr lang="en-US" dirty="0"/>
              <a:t>“ An expression of goals for improving the educational situation, the priorities among those goals and the main directions for attaining them within the cultural, social, economic, and historical context of the country and at a cost which the country and community can afford.”</a:t>
            </a:r>
          </a:p>
          <a:p>
            <a:pPr marL="0" indent="0">
              <a:buNone/>
            </a:pPr>
            <a:endParaRPr lang="en-US" dirty="0"/>
          </a:p>
        </p:txBody>
      </p:sp>
    </p:spTree>
    <p:extLst>
      <p:ext uri="{BB962C8B-B14F-4D97-AF65-F5344CB8AC3E}">
        <p14:creationId xmlns:p14="http://schemas.microsoft.com/office/powerpoint/2010/main" val="28703769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400" dirty="0"/>
              <a:t>DR. SHAUKAT ALI SIDDIQUI (1993)</a:t>
            </a:r>
            <a:br>
              <a:rPr lang="en-US" sz="2400" dirty="0"/>
            </a:br>
            <a:endParaRPr lang="en-US" sz="2400" dirty="0"/>
          </a:p>
        </p:txBody>
      </p:sp>
      <p:sp>
        <p:nvSpPr>
          <p:cNvPr id="3" name="Content Placeholder 2"/>
          <p:cNvSpPr>
            <a:spLocks noGrp="1"/>
          </p:cNvSpPr>
          <p:nvPr>
            <p:ph idx="1"/>
          </p:nvPr>
        </p:nvSpPr>
        <p:spPr>
          <a:solidFill>
            <a:srgbClr val="00B050"/>
          </a:solidFill>
        </p:spPr>
        <p:txBody>
          <a:bodyPr/>
          <a:lstStyle/>
          <a:p>
            <a:pPr marL="0" marR="0">
              <a:spcBef>
                <a:spcPts val="0"/>
              </a:spcBef>
              <a:spcAft>
                <a:spcPts val="0"/>
              </a:spcAft>
            </a:pPr>
            <a:r>
              <a:rPr lang="en-US" dirty="0" smtClean="0">
                <a:effectLst/>
                <a:latin typeface="Times New Roman"/>
                <a:ea typeface="Times New Roman"/>
              </a:rPr>
              <a:t>“Corrective action has to be based on a policy which has to be spelled out to indicate the general framework within which detailed decisions are to be made.” </a:t>
            </a:r>
          </a:p>
          <a:p>
            <a:endParaRPr lang="en-US" dirty="0"/>
          </a:p>
        </p:txBody>
      </p:sp>
    </p:spTree>
    <p:extLst>
      <p:ext uri="{BB962C8B-B14F-4D97-AF65-F5344CB8AC3E}">
        <p14:creationId xmlns:p14="http://schemas.microsoft.com/office/powerpoint/2010/main" val="21028339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4900" y="828675"/>
            <a:ext cx="6934200" cy="520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51008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4900" y="828675"/>
            <a:ext cx="6934200" cy="520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10296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4900" y="828675"/>
            <a:ext cx="6934200" cy="520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91912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TotalTime>
  <Words>436</Words>
  <Application>Microsoft Office PowerPoint</Application>
  <PresentationFormat>On-screen Show (4:3)</PresentationFormat>
  <Paragraphs>38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Policy Formulation </vt:lpstr>
      <vt:lpstr>PowerPoint Presentation</vt:lpstr>
      <vt:lpstr>PowerPoint Presentation</vt:lpstr>
      <vt:lpstr>PowerPoint Presentation</vt:lpstr>
      <vt:lpstr> Definition   SL. Goel &amp; A. Goel (1994)</vt:lpstr>
      <vt:lpstr>DR. SHAUKAT ALI SIDDIQUI (1993) </vt:lpstr>
      <vt:lpstr>PowerPoint Presentation</vt:lpstr>
      <vt:lpstr>PowerPoint Presentation</vt:lpstr>
      <vt:lpstr>PowerPoint Presentation</vt:lpstr>
      <vt:lpstr>Process of Policy Formulation</vt:lpstr>
      <vt:lpstr>Constraints in Policy Formulation </vt:lpstr>
      <vt:lpstr>Challenges and issues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Formulation</dc:title>
  <dc:creator>IUB-Admin</dc:creator>
  <cp:lastModifiedBy>SaaD</cp:lastModifiedBy>
  <cp:revision>6</cp:revision>
  <dcterms:created xsi:type="dcterms:W3CDTF">2016-11-07T14:13:11Z</dcterms:created>
  <dcterms:modified xsi:type="dcterms:W3CDTF">2018-10-31T05:27:22Z</dcterms:modified>
</cp:coreProperties>
</file>